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sldIdLst>
    <p:sldId id="275" r:id="rId2"/>
    <p:sldId id="276" r:id="rId3"/>
    <p:sldId id="258" r:id="rId4"/>
    <p:sldId id="264" r:id="rId5"/>
    <p:sldId id="261" r:id="rId6"/>
    <p:sldId id="262" r:id="rId7"/>
    <p:sldId id="263" r:id="rId8"/>
    <p:sldId id="259" r:id="rId9"/>
    <p:sldId id="260" r:id="rId10"/>
    <p:sldId id="267" r:id="rId11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00"/>
    <a:srgbClr val="FFFF99"/>
    <a:srgbClr val="0000CC"/>
    <a:srgbClr val="FFCC66"/>
    <a:srgbClr val="FFFF66"/>
    <a:srgbClr val="FFFFFF"/>
    <a:srgbClr val="00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pPr>
              <a:defRPr/>
            </a:pPr>
            <a:fld id="{8F86EF25-9653-46B7-9D71-9091903B05FC}" type="datetimeFigureOut">
              <a:rPr lang="fa-IR"/>
              <a:pPr>
                <a:defRPr/>
              </a:pPr>
              <a:t>12/4/1435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fa-IR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pPr>
              <a:defRPr/>
            </a:pPr>
            <a:fld id="{43F84B9B-F4D7-48DD-8BB5-2336D91A5CBD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856628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31B66-4F6B-4262-9407-525F4F6DE26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703CF-896A-4BEF-BD72-EF3028DD5A4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F06A61-59A3-4E77-8ADA-53641010E24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173DE6-AE5B-4C54-BAFF-B7E07BA3134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E54478-B240-4BDD-A891-59602F0D53C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9FE9D-678C-4F1D-90D6-B7EDC98664A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CFA36-52F1-4B0B-A170-916FDBD5ABF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87085-E9AC-45EC-A0A3-1F3AD77CDFC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CB50E-68CD-444E-B7C2-02D578B8E12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28ED6-4AC7-441D-9B97-24B0B78DDEA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2F92C4-9525-4904-A134-3627C53217F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EA3A6F1-C7F5-41C1-9A76-0835563F8AE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sz="8000" dirty="0" smtClean="0">
                <a:solidFill>
                  <a:schemeClr val="bg1"/>
                </a:solidFill>
              </a:rPr>
              <a:t>بنام خدا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pic>
        <p:nvPicPr>
          <p:cNvPr id="15363" name="Picture 2" descr="C:\Documents and Settings\HONY\My Documents\New Folder\Backgrounds\b31013479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296400" cy="6858000"/>
          </a:xfrm>
          <a:noFill/>
        </p:spPr>
      </p:pic>
      <p:sp>
        <p:nvSpPr>
          <p:cNvPr id="12292" name="TextBox 5"/>
          <p:cNvSpPr txBox="1">
            <a:spLocks noChangeArrowheads="1"/>
          </p:cNvSpPr>
          <p:nvPr/>
        </p:nvSpPr>
        <p:spPr bwMode="auto">
          <a:xfrm>
            <a:off x="4343400" y="4876800"/>
            <a:ext cx="2209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a-IR" sz="3200">
                <a:solidFill>
                  <a:schemeClr val="bg1"/>
                </a:solidFill>
              </a:rPr>
              <a:t>با تشكر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>
              <a:buNone/>
            </a:pPr>
            <a:r>
              <a:rPr lang="fa-IR" sz="3600" dirty="0" smtClean="0">
                <a:solidFill>
                  <a:srgbClr val="FF0000"/>
                </a:solidFill>
                <a:cs typeface="B Yagut" pitchFamily="2" charset="-78"/>
              </a:rPr>
              <a:t>تعریف بهداشت حرفه ای </a:t>
            </a:r>
          </a:p>
          <a:p>
            <a:pPr>
              <a:buNone/>
            </a:pPr>
            <a:endParaRPr lang="fa-IR" dirty="0" smtClean="0">
              <a:solidFill>
                <a:schemeClr val="bg1"/>
              </a:solidFill>
              <a:cs typeface="B Yagut" pitchFamily="2" charset="-78"/>
            </a:endParaRPr>
          </a:p>
          <a:p>
            <a:pPr algn="justLow">
              <a:buNone/>
            </a:pPr>
            <a:r>
              <a:rPr lang="fa-IR" dirty="0" smtClean="0">
                <a:solidFill>
                  <a:schemeClr val="bg1"/>
                </a:solidFill>
                <a:cs typeface="B Yagut" pitchFamily="2" charset="-78"/>
              </a:rPr>
              <a:t>بهداشت حرفه ای عبارت است از حفظ و تامین بالاترین سطح سلامت جسمی و روانی کارگران شاغل در کلیه حرف و جلوگیری از اثرات سوء ناشی از شرایط شغلی و محافظت کارگران در مقابل تاثیر عوامل زیان آور محیط کار.</a:t>
            </a:r>
          </a:p>
          <a:p>
            <a:pPr>
              <a:buNone/>
            </a:pPr>
            <a:endParaRPr lang="fa-IR" dirty="0" smtClean="0">
              <a:solidFill>
                <a:srgbClr val="FFFF00"/>
              </a:solidFill>
              <a:cs typeface="B Yagut" pitchFamily="2" charset="-78"/>
            </a:endParaRPr>
          </a:p>
          <a:p>
            <a:pPr>
              <a:buNone/>
            </a:pPr>
            <a:r>
              <a:rPr lang="fa-IR" dirty="0" smtClean="0">
                <a:solidFill>
                  <a:srgbClr val="FFFF00"/>
                </a:solidFill>
                <a:cs typeface="B Yagut" pitchFamily="2" charset="-78"/>
              </a:rPr>
              <a:t>                                      ******</a:t>
            </a:r>
            <a:endParaRPr lang="fa-IR" dirty="0">
              <a:solidFill>
                <a:srgbClr val="FFFF00"/>
              </a:solidFill>
              <a:cs typeface="B Yagut" pitchFamily="2" charset="-78"/>
            </a:endParaRPr>
          </a:p>
          <a:p>
            <a:pPr>
              <a:buNone/>
            </a:pPr>
            <a:endParaRPr lang="fa-IR" dirty="0" smtClean="0">
              <a:solidFill>
                <a:srgbClr val="FFFF00"/>
              </a:solidFill>
              <a:cs typeface="B Yagut" pitchFamily="2" charset="-78"/>
            </a:endParaRPr>
          </a:p>
          <a:p>
            <a:pPr algn="just">
              <a:buNone/>
            </a:pPr>
            <a:r>
              <a:rPr lang="fa-IR" dirty="0" smtClean="0">
                <a:solidFill>
                  <a:srgbClr val="FFFF00"/>
                </a:solidFill>
                <a:cs typeface="B Yagut" pitchFamily="2" charset="-78"/>
              </a:rPr>
              <a:t>بکارگیری و ابقای کارگران در مشاغل متناسب با توانایی جسمانی و روانی آنان ، تطبیق کار با کارگر و در صورت عدم امکان کارگر با کار . </a:t>
            </a:r>
          </a:p>
          <a:p>
            <a:pPr>
              <a:buNone/>
            </a:pPr>
            <a:endParaRPr lang="fa-IR" sz="2400" b="1" dirty="0" smtClean="0"/>
          </a:p>
          <a:p>
            <a:pPr>
              <a:buNone/>
            </a:pPr>
            <a:endParaRPr lang="fa-IR" sz="2400" dirty="0" smtClean="0"/>
          </a:p>
          <a:p>
            <a:pPr>
              <a:buNone/>
            </a:pPr>
            <a:endParaRPr lang="fa-IR" sz="2400" dirty="0" smtClean="0"/>
          </a:p>
          <a:p>
            <a:pPr>
              <a:buNone/>
            </a:pPr>
            <a:endParaRPr lang="fa-IR" sz="2400" dirty="0" smtClean="0"/>
          </a:p>
          <a:p>
            <a:pPr>
              <a:buNone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 lvl="0" eaLnBrk="1" hangingPunct="1">
              <a:lnSpc>
                <a:spcPct val="80000"/>
              </a:lnSpc>
            </a:pPr>
            <a:r>
              <a:rPr lang="fa-IR" b="1" dirty="0" smtClean="0">
                <a:solidFill>
                  <a:srgbClr val="FF0000"/>
                </a:solidFill>
              </a:rPr>
              <a:t>محدوده فعالیت بهداشت حرفه ای و</a:t>
            </a:r>
            <a:r>
              <a:rPr lang="fa-IR" b="1" dirty="0">
                <a:solidFill>
                  <a:srgbClr val="FF0000"/>
                </a:solidFill>
              </a:rPr>
              <a:t>اختیارات قانونی</a:t>
            </a:r>
          </a:p>
          <a:p>
            <a:pPr eaLnBrk="1" hangingPunct="1">
              <a:lnSpc>
                <a:spcPct val="80000"/>
              </a:lnSpc>
            </a:pPr>
            <a:endParaRPr lang="fa-IR" sz="2400" b="1" dirty="0" smtClean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fa-IR" sz="2800" b="1" dirty="0" smtClean="0">
                <a:solidFill>
                  <a:srgbClr val="FF0000"/>
                </a:solidFill>
              </a:rPr>
              <a:t>ماده </a:t>
            </a:r>
            <a:r>
              <a:rPr lang="fa-IR" sz="2800" b="1" dirty="0" smtClean="0">
                <a:solidFill>
                  <a:srgbClr val="FF0000"/>
                </a:solidFill>
                <a:cs typeface="B Badr" pitchFamily="2" charset="-78"/>
              </a:rPr>
              <a:t>85 </a:t>
            </a:r>
            <a:r>
              <a:rPr lang="fa-IR" sz="2800" b="1" dirty="0" smtClean="0">
                <a:solidFill>
                  <a:srgbClr val="FF0000"/>
                </a:solidFill>
              </a:rPr>
              <a:t>قانون کار</a:t>
            </a:r>
            <a:r>
              <a:rPr lang="fa-IR" sz="2800" dirty="0" smtClean="0">
                <a:solidFill>
                  <a:schemeClr val="bg1"/>
                </a:solidFill>
              </a:rPr>
              <a:t> : برای صیانت نیروی انسانی و منابع مادی کشوررعایت دستورالعملهائی که از طریق شورای عالی حفاظت فنی و بهداشت کار و وزارت بهداشت ، درمان و آموزش پزشکی ( جهت جلوگیری از بیماریهای حرفه ای و تامین بهداشت کار و کارگر و محیط کار ) تدوین می شود برای کلیه کارفرمایان ، کارگران و کارآموزان الزامی است </a:t>
            </a:r>
          </a:p>
          <a:p>
            <a:pPr algn="just" eaLnBrk="1" hangingPunct="1">
              <a:lnSpc>
                <a:spcPct val="80000"/>
              </a:lnSpc>
            </a:pPr>
            <a:endParaRPr lang="fa-IR" sz="2000" dirty="0" smtClean="0">
              <a:solidFill>
                <a:schemeClr val="bg1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endParaRPr lang="fa-IR" sz="2400" b="1" dirty="0" smtClean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endParaRPr lang="fa-IR" sz="2800" b="1" dirty="0" smtClean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fa-IR" sz="2800" b="1" dirty="0" smtClean="0">
                <a:solidFill>
                  <a:srgbClr val="FF0000"/>
                </a:solidFill>
              </a:rPr>
              <a:t>ماده </a:t>
            </a:r>
            <a:r>
              <a:rPr lang="fa-IR" sz="2800" b="1" dirty="0" smtClean="0">
                <a:solidFill>
                  <a:srgbClr val="FF0000"/>
                </a:solidFill>
                <a:cs typeface="B Badr" pitchFamily="2" charset="-78"/>
              </a:rPr>
              <a:t>92 </a:t>
            </a:r>
            <a:r>
              <a:rPr lang="fa-IR" sz="2800" b="1" dirty="0" smtClean="0">
                <a:solidFill>
                  <a:srgbClr val="FF0000"/>
                </a:solidFill>
              </a:rPr>
              <a:t>قانون کار</a:t>
            </a:r>
            <a:r>
              <a:rPr lang="fa-IR" sz="2800" dirty="0" smtClean="0">
                <a:solidFill>
                  <a:schemeClr val="bg1"/>
                </a:solidFill>
              </a:rPr>
              <a:t> : کلیه واحدهای موضوع ماده </a:t>
            </a:r>
            <a:r>
              <a:rPr lang="fa-IR" sz="2800" dirty="0" smtClean="0">
                <a:solidFill>
                  <a:schemeClr val="bg1"/>
                </a:solidFill>
                <a:cs typeface="B Badr" pitchFamily="2" charset="-78"/>
              </a:rPr>
              <a:t>85</a:t>
            </a:r>
            <a:r>
              <a:rPr lang="fa-IR" sz="2800" dirty="0" smtClean="0">
                <a:solidFill>
                  <a:schemeClr val="bg1"/>
                </a:solidFill>
              </a:rPr>
              <a:t> این قانون که شاغلین در آنها به اقتضای نوع کار در معرض بروز بیماریهای ناشی از کار قرار دارند باید برای همه افراد مذکور پرونده پزشکی تشکیل دهند و حداقل سالی یکبار از آنها معاینه و آزمایشهای لازم را بعمل آورند و نتیجه را در پرونده پزشکی مربوطه ضبط نمایند </a:t>
            </a:r>
          </a:p>
          <a:p>
            <a:pPr algn="just" eaLnBrk="1" hangingPunct="1">
              <a:lnSpc>
                <a:spcPct val="80000"/>
              </a:lnSpc>
            </a:pPr>
            <a:endParaRPr lang="fa-IR" sz="2000" dirty="0" smtClean="0">
              <a:solidFill>
                <a:schemeClr val="bg1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endParaRPr lang="fa-IR" sz="2000" dirty="0" smtClean="0">
              <a:solidFill>
                <a:schemeClr val="bg1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endParaRPr lang="fa-IR" sz="2000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"/>
            <a:ext cx="8229600" cy="5973763"/>
          </a:xfrm>
        </p:spPr>
        <p:txBody>
          <a:bodyPr/>
          <a:lstStyle/>
          <a:p>
            <a:pPr eaLnBrk="1" hangingPunct="1"/>
            <a:r>
              <a:rPr lang="fa-IR" dirty="0" smtClean="0">
                <a:solidFill>
                  <a:srgbClr val="FF0000"/>
                </a:solidFill>
              </a:rPr>
              <a:t>ماده </a:t>
            </a:r>
            <a:r>
              <a:rPr lang="fa-IR" dirty="0" smtClean="0">
                <a:solidFill>
                  <a:srgbClr val="FF0000"/>
                </a:solidFill>
                <a:cs typeface="B Badr" pitchFamily="2" charset="-78"/>
              </a:rPr>
              <a:t>96</a:t>
            </a:r>
            <a:r>
              <a:rPr lang="fa-IR" dirty="0" smtClean="0"/>
              <a:t> </a:t>
            </a:r>
            <a:r>
              <a:rPr lang="fa-IR" dirty="0" smtClean="0">
                <a:solidFill>
                  <a:srgbClr val="FF0000"/>
                </a:solidFill>
              </a:rPr>
              <a:t>قانون کار</a:t>
            </a:r>
            <a:endParaRPr lang="fa-IR" sz="2400" dirty="0" smtClean="0"/>
          </a:p>
          <a:p>
            <a:pPr eaLnBrk="1" hangingPunct="1"/>
            <a:r>
              <a:rPr lang="fa-IR" sz="2400" dirty="0" smtClean="0">
                <a:solidFill>
                  <a:srgbClr val="FF0000"/>
                </a:solidFill>
              </a:rPr>
              <a:t>تبصره </a:t>
            </a:r>
            <a:r>
              <a:rPr lang="fa-IR" sz="2400" dirty="0" smtClean="0">
                <a:solidFill>
                  <a:srgbClr val="FF0000"/>
                </a:solidFill>
                <a:cs typeface="B Badr" pitchFamily="2" charset="-78"/>
              </a:rPr>
              <a:t>1</a:t>
            </a:r>
            <a:r>
              <a:rPr lang="fa-IR" sz="2400" dirty="0" smtClean="0">
                <a:solidFill>
                  <a:schemeClr val="bg1"/>
                </a:solidFill>
              </a:rPr>
              <a:t> </a:t>
            </a:r>
            <a:r>
              <a:rPr lang="fa-IR" sz="2800" dirty="0" smtClean="0">
                <a:solidFill>
                  <a:schemeClr val="bg1"/>
                </a:solidFill>
              </a:rPr>
              <a:t>-   وزارت بهداشت ، درمان و آموزش پزشکی مسئول برنامه ریزی ، کنترل ، ارزشیابی و بازرسی در زمینه بهداشت کار و درمان کارگری بوده و موظف است اقدامات لازم را در این زمینه بعمل آورد .</a:t>
            </a:r>
          </a:p>
          <a:p>
            <a:pPr eaLnBrk="1" hangingPunct="1"/>
            <a:endParaRPr lang="fa-IR" sz="240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fa-IR" sz="2400" dirty="0" smtClean="0">
                <a:solidFill>
                  <a:srgbClr val="FF0000"/>
                </a:solidFill>
              </a:rPr>
              <a:t>تبصره </a:t>
            </a:r>
            <a:r>
              <a:rPr lang="fa-IR" sz="2400" dirty="0" smtClean="0">
                <a:solidFill>
                  <a:srgbClr val="FF0000"/>
                </a:solidFill>
                <a:cs typeface="B Badr" pitchFamily="2" charset="-78"/>
              </a:rPr>
              <a:t>2</a:t>
            </a:r>
            <a:r>
              <a:rPr lang="fa-IR" sz="2400" dirty="0" smtClean="0">
                <a:solidFill>
                  <a:schemeClr val="bg1"/>
                </a:solidFill>
              </a:rPr>
              <a:t> – </a:t>
            </a:r>
            <a:r>
              <a:rPr lang="fa-IR" sz="2800" dirty="0" smtClean="0">
                <a:solidFill>
                  <a:schemeClr val="bg1"/>
                </a:solidFill>
              </a:rPr>
              <a:t>بازرسی به صورت مستمر ، همراه با تذکر اشکالات و معایب و نواقص و در صورت لزوم تقاضای تعقیب متخلفان در مراجع صالح انجام گیرد .</a:t>
            </a:r>
          </a:p>
          <a:p>
            <a:pPr eaLnBrk="1" hangingPunct="1">
              <a:buFontTx/>
              <a:buNone/>
            </a:pPr>
            <a:r>
              <a:rPr lang="fa-IR" sz="2400" dirty="0" smtClean="0">
                <a:solidFill>
                  <a:schemeClr val="bg1"/>
                </a:solidFill>
              </a:rPr>
              <a:t> </a:t>
            </a:r>
          </a:p>
          <a:p>
            <a:pPr eaLnBrk="1" hangingPunct="1"/>
            <a:r>
              <a:rPr lang="fa-IR" sz="2400" dirty="0" smtClean="0">
                <a:solidFill>
                  <a:srgbClr val="FF0000"/>
                </a:solidFill>
              </a:rPr>
              <a:t>ماده </a:t>
            </a:r>
            <a:r>
              <a:rPr lang="fa-IR" sz="2400" dirty="0" smtClean="0">
                <a:solidFill>
                  <a:srgbClr val="FF0000"/>
                </a:solidFill>
                <a:cs typeface="B Badr" pitchFamily="2" charset="-78"/>
              </a:rPr>
              <a:t>100</a:t>
            </a:r>
            <a:r>
              <a:rPr lang="fa-IR" sz="2400" dirty="0" smtClean="0">
                <a:solidFill>
                  <a:schemeClr val="bg1"/>
                </a:solidFill>
              </a:rPr>
              <a:t> - کلیه کارشناسان بهداشت حرفه ای دارای کارت ویژه حسب مورد با امضای وزیر بهداشت ، درمان و آموزش پزشکی هستند که هنگام بازرسی باید همراه آنها باشد و در صورت تقاضای مقامات رسمی یا مسئولین کارگاه ارائه دهند .</a:t>
            </a:r>
          </a:p>
          <a:p>
            <a:pPr eaLnBrk="1" hangingPunct="1"/>
            <a:endParaRPr lang="en-US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"/>
            <a:ext cx="8229600" cy="5973763"/>
          </a:xfrm>
        </p:spPr>
        <p:txBody>
          <a:bodyPr/>
          <a:lstStyle/>
          <a:p>
            <a:pPr eaLnBrk="1" hangingPunct="1"/>
            <a:endParaRPr lang="fa-IR" sz="240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fa-IR" sz="2400" dirty="0" smtClean="0">
                <a:solidFill>
                  <a:srgbClr val="FF0000"/>
                </a:solidFill>
              </a:rPr>
              <a:t>ماده </a:t>
            </a:r>
            <a:r>
              <a:rPr lang="fa-IR" sz="2400" dirty="0" smtClean="0">
                <a:solidFill>
                  <a:srgbClr val="FF0000"/>
                </a:solidFill>
                <a:cs typeface="B Badr" pitchFamily="2" charset="-78"/>
              </a:rPr>
              <a:t>98</a:t>
            </a:r>
            <a:r>
              <a:rPr lang="fa-IR" sz="2400" dirty="0" smtClean="0">
                <a:solidFill>
                  <a:schemeClr val="bg1"/>
                </a:solidFill>
              </a:rPr>
              <a:t> – </a:t>
            </a:r>
            <a:r>
              <a:rPr lang="fa-IR" sz="2800" dirty="0" smtClean="0">
                <a:solidFill>
                  <a:schemeClr val="bg1"/>
                </a:solidFill>
              </a:rPr>
              <a:t>کارشناسان بهداشت کار در حدود وظایف  خویش حق دارند بدون اطلاع قبلی در هر موقع از شبانه روز به موسسات مشمول ماده </a:t>
            </a:r>
            <a:r>
              <a:rPr lang="fa-IR" sz="2800" dirty="0" smtClean="0">
                <a:solidFill>
                  <a:schemeClr val="bg1"/>
                </a:solidFill>
                <a:cs typeface="B Badr" pitchFamily="2" charset="-78"/>
              </a:rPr>
              <a:t>85</a:t>
            </a:r>
            <a:r>
              <a:rPr lang="fa-IR" sz="2800" dirty="0" smtClean="0">
                <a:solidFill>
                  <a:schemeClr val="bg1"/>
                </a:solidFill>
              </a:rPr>
              <a:t> این قانون وارد شده و به بازرسی بپردازند و نیز می توانند به دفاتر و مدارک مربوطه در موسسه مراجعه و در صورت لزوم از تمام یا قسمتی از آنها رونوشت کسب کنند .</a:t>
            </a:r>
          </a:p>
          <a:p>
            <a:pPr eaLnBrk="1" hangingPunct="1"/>
            <a:endParaRPr lang="fa-IR" sz="240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fa-IR" sz="2400" dirty="0" smtClean="0">
                <a:solidFill>
                  <a:srgbClr val="FF0000"/>
                </a:solidFill>
              </a:rPr>
              <a:t>ماده </a:t>
            </a:r>
            <a:r>
              <a:rPr lang="fa-IR" sz="2400" dirty="0" smtClean="0">
                <a:solidFill>
                  <a:srgbClr val="FF0000"/>
                </a:solidFill>
                <a:cs typeface="B Badr" pitchFamily="2" charset="-78"/>
              </a:rPr>
              <a:t>99</a:t>
            </a:r>
            <a:r>
              <a:rPr lang="fa-IR" sz="2400" dirty="0" smtClean="0">
                <a:solidFill>
                  <a:schemeClr val="bg1"/>
                </a:solidFill>
              </a:rPr>
              <a:t> – </a:t>
            </a:r>
            <a:r>
              <a:rPr lang="fa-IR" sz="2800" dirty="0" smtClean="0">
                <a:solidFill>
                  <a:schemeClr val="bg1"/>
                </a:solidFill>
              </a:rPr>
              <a:t>کارشناسان بهداشت کار حق دارند به منظور اطلاع از موادی که کارگران با آنها در تماس می باشند و یا در انجام کار مورد استفاده قرار می گیرند نمونه بگیرند .</a:t>
            </a:r>
          </a:p>
          <a:p>
            <a:pPr eaLnBrk="1" hangingPunct="1"/>
            <a:endParaRPr lang="fa-IR" sz="2400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fa-IR" sz="2400" dirty="0" smtClean="0">
                <a:solidFill>
                  <a:srgbClr val="FF0000"/>
                </a:solidFill>
              </a:rPr>
              <a:t>ماده </a:t>
            </a:r>
            <a:r>
              <a:rPr lang="fa-IR" sz="2400" dirty="0" smtClean="0">
                <a:solidFill>
                  <a:srgbClr val="FF0000"/>
                </a:solidFill>
                <a:cs typeface="B Badr" pitchFamily="2" charset="-78"/>
              </a:rPr>
              <a:t>101</a:t>
            </a:r>
            <a:r>
              <a:rPr lang="fa-IR" sz="2400" dirty="0" smtClean="0">
                <a:solidFill>
                  <a:schemeClr val="bg1"/>
                </a:solidFill>
              </a:rPr>
              <a:t> – </a:t>
            </a:r>
            <a:r>
              <a:rPr lang="fa-IR" sz="2800" dirty="0" smtClean="0">
                <a:solidFill>
                  <a:schemeClr val="bg1"/>
                </a:solidFill>
              </a:rPr>
              <a:t>گزارش کارشناسان بهداشت کار در موارد مربوط به حدود وظایف و اختیاراتشان در حکم گزارش ضابطین دادگستری خواهد بود </a:t>
            </a:r>
          </a:p>
          <a:p>
            <a:pPr eaLnBrk="1" hangingPunct="1"/>
            <a:endParaRPr lang="fa-IR" sz="2400" dirty="0" smtClean="0">
              <a:solidFill>
                <a:schemeClr val="bg1"/>
              </a:solidFill>
            </a:endParaRPr>
          </a:p>
          <a:p>
            <a:pPr eaLnBrk="1" hangingPunct="1"/>
            <a:endParaRPr lang="fa-IR" sz="2400" dirty="0" smtClean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r>
              <a:rPr lang="fa-IR" sz="2400" dirty="0" smtClean="0"/>
              <a:t> </a:t>
            </a:r>
            <a:r>
              <a:rPr lang="fa-IR" dirty="0" smtClean="0"/>
              <a:t>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0"/>
            <a:ext cx="8229600" cy="6049963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endParaRPr lang="fa-IR" sz="2800" dirty="0" smtClean="0">
              <a:solidFill>
                <a:schemeClr val="bg1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endParaRPr lang="fa-IR" sz="2800" dirty="0" smtClean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r>
              <a:rPr lang="fa-IR" sz="2800" dirty="0" smtClean="0">
                <a:solidFill>
                  <a:srgbClr val="FF0000"/>
                </a:solidFill>
              </a:rPr>
              <a:t>ماده </a:t>
            </a:r>
            <a:r>
              <a:rPr lang="fa-IR" sz="2800" dirty="0" smtClean="0">
                <a:solidFill>
                  <a:srgbClr val="FF0000"/>
                </a:solidFill>
                <a:cs typeface="B Badr" pitchFamily="2" charset="-78"/>
              </a:rPr>
              <a:t>104</a:t>
            </a:r>
            <a:r>
              <a:rPr lang="fa-IR" sz="2800" dirty="0" smtClean="0">
                <a:solidFill>
                  <a:schemeClr val="bg1"/>
                </a:solidFill>
              </a:rPr>
              <a:t> – کارفرمایان و دیگر کسانی که مانع ورود کارشناسان بهداشت کار به کارگاههای مشمول این قانون گردند یا مانع انجام وظیفه شان شوند یا از دادن اطلاعات و مدارک لازم به آنان خودداری نمایند حسب مورد به مجازاتهای مقرر در این قانون محکوم خواهند شد </a:t>
            </a:r>
          </a:p>
          <a:p>
            <a:pPr algn="just" eaLnBrk="1" hangingPunct="1">
              <a:lnSpc>
                <a:spcPct val="90000"/>
              </a:lnSpc>
            </a:pPr>
            <a:endParaRPr lang="fa-IR" sz="2800" dirty="0" smtClean="0">
              <a:solidFill>
                <a:schemeClr val="bg1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endParaRPr lang="fa-IR" sz="2800" dirty="0" smtClean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r>
              <a:rPr lang="fa-IR" sz="2800" dirty="0" smtClean="0">
                <a:solidFill>
                  <a:srgbClr val="FF0000"/>
                </a:solidFill>
              </a:rPr>
              <a:t>ماده </a:t>
            </a:r>
            <a:r>
              <a:rPr lang="fa-IR" sz="2800" dirty="0" smtClean="0">
                <a:solidFill>
                  <a:srgbClr val="FF0000"/>
                </a:solidFill>
                <a:cs typeface="B Badr" pitchFamily="2" charset="-78"/>
              </a:rPr>
              <a:t>105</a:t>
            </a:r>
            <a:r>
              <a:rPr lang="fa-IR" sz="2800" dirty="0" smtClean="0">
                <a:solidFill>
                  <a:schemeClr val="bg1"/>
                </a:solidFill>
              </a:rPr>
              <a:t> – هر گاه در حین بازرسی ، به تشخیص بازرس کار و یا کارشناس بهداشت کاراحتمال وقوع حادثه و یا بروز خطر در کارگاه داده شود کارشناس بهداشت حرفه ای مکلف است مراتب را فورا و کتبا به کارفرما و یا نماینده او و نیز به رئیس مستقیم خود اطلاع دهد </a:t>
            </a:r>
          </a:p>
          <a:p>
            <a:pPr algn="just" eaLnBrk="1" hangingPunct="1">
              <a:lnSpc>
                <a:spcPct val="90000"/>
              </a:lnSpc>
            </a:pPr>
            <a:endParaRPr lang="fa-IR" sz="2800" dirty="0" smtClean="0">
              <a:solidFill>
                <a:schemeClr val="bg1"/>
              </a:solidFill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fa-IR" sz="2800" dirty="0" smtClean="0"/>
              <a:t> 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 algn="just" eaLnBrk="1" hangingPunct="1"/>
            <a:endParaRPr lang="fa-IR" dirty="0" smtClean="0">
              <a:solidFill>
                <a:srgbClr val="FF0000"/>
              </a:solidFill>
            </a:endParaRPr>
          </a:p>
          <a:p>
            <a:pPr algn="just" eaLnBrk="1" hangingPunct="1"/>
            <a:endParaRPr lang="fa-IR" dirty="0">
              <a:solidFill>
                <a:srgbClr val="FF0000"/>
              </a:solidFill>
            </a:endParaRPr>
          </a:p>
          <a:p>
            <a:pPr algn="just" eaLnBrk="1" hangingPunct="1"/>
            <a:r>
              <a:rPr lang="fa-IR" dirty="0" smtClean="0">
                <a:solidFill>
                  <a:srgbClr val="FF0000"/>
                </a:solidFill>
              </a:rPr>
              <a:t>تبصره</a:t>
            </a:r>
            <a:r>
              <a:rPr lang="fa-IR" dirty="0" smtClean="0">
                <a:solidFill>
                  <a:schemeClr val="bg1"/>
                </a:solidFill>
              </a:rPr>
              <a:t> </a:t>
            </a:r>
            <a:r>
              <a:rPr lang="fa-IR" dirty="0" smtClean="0">
                <a:solidFill>
                  <a:srgbClr val="FF0000"/>
                </a:solidFill>
              </a:rPr>
              <a:t>ماده 105قانون کار </a:t>
            </a:r>
            <a:r>
              <a:rPr lang="fa-IR" dirty="0" smtClean="0">
                <a:solidFill>
                  <a:schemeClr val="bg1"/>
                </a:solidFill>
              </a:rPr>
              <a:t>– وزارت بهداشت ، درمان و آموزش پزشکی حسب مورد گزارش کارشناس بهداشت حرفه ای از دادسرا و یا دادگاه عمومی محل تقاضا خواهد کرد فورا قرارتعطیل و لاک و مهر تمام و یا قسمتی از کارگاه را صادر نماید . دادستان بلافاصله نسبت به صدور قرار اقدام و قرار مذکور پس از ابلاغ قابل اجرا است 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"/>
            <a:ext cx="9144000" cy="6705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a-IR" b="1" dirty="0" smtClean="0">
                <a:solidFill>
                  <a:srgbClr val="009900"/>
                </a:solidFill>
              </a:rPr>
              <a:t>تشکیلات مرتبط با بهداشت حرفه ای</a:t>
            </a:r>
            <a:r>
              <a:rPr lang="fa-IR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fa-IR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fa-IR" sz="2400" dirty="0" smtClean="0">
                <a:solidFill>
                  <a:srgbClr val="FF0000"/>
                </a:solidFill>
                <a:cs typeface="B Badr" pitchFamily="2" charset="-78"/>
              </a:rPr>
              <a:t>1</a:t>
            </a:r>
            <a:r>
              <a:rPr lang="fa-IR" sz="2400" dirty="0" smtClean="0">
                <a:solidFill>
                  <a:srgbClr val="FF0000"/>
                </a:solidFill>
              </a:rPr>
              <a:t> -</a:t>
            </a:r>
            <a:r>
              <a:rPr lang="fa-IR" sz="2400" dirty="0" smtClean="0"/>
              <a:t> </a:t>
            </a:r>
            <a:r>
              <a:rPr lang="fa-IR" sz="2400" b="1" dirty="0" smtClean="0">
                <a:solidFill>
                  <a:srgbClr val="FF0000"/>
                </a:solidFill>
              </a:rPr>
              <a:t>مرکز سلامت محیط و کار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a-IR" sz="2400" dirty="0" smtClean="0">
                <a:solidFill>
                  <a:schemeClr val="bg1"/>
                </a:solidFill>
              </a:rPr>
              <a:t>سیاست گذاری  -  برنامه ریزی  - تدوين و ابلاغ آئين نامه ها و دستورالعمل ها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fa-IR" sz="2400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fa-IR" sz="2400" dirty="0" smtClean="0">
                <a:solidFill>
                  <a:srgbClr val="FF0000"/>
                </a:solidFill>
                <a:cs typeface="B Badr" pitchFamily="2" charset="-78"/>
              </a:rPr>
              <a:t>2</a:t>
            </a:r>
            <a:r>
              <a:rPr lang="fa-IR" sz="2400" dirty="0" smtClean="0">
                <a:solidFill>
                  <a:srgbClr val="FF0000"/>
                </a:solidFill>
              </a:rPr>
              <a:t> – </a:t>
            </a:r>
            <a:r>
              <a:rPr lang="fa-IR" sz="2400" b="1" dirty="0" smtClean="0">
                <a:solidFill>
                  <a:srgbClr val="FF0000"/>
                </a:solidFill>
              </a:rPr>
              <a:t>معاونت بهداشتی </a:t>
            </a:r>
            <a:r>
              <a:rPr lang="fa-IR" sz="2400" dirty="0" smtClean="0">
                <a:solidFill>
                  <a:srgbClr val="FF0000"/>
                </a:solidFill>
              </a:rPr>
              <a:t>( واحد بهداشت حرفه اي 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a-IR" sz="2400" dirty="0" smtClean="0">
                <a:solidFill>
                  <a:schemeClr val="bg1"/>
                </a:solidFill>
              </a:rPr>
              <a:t>  مسئول اجرای سیاست های ابلاغ شده از سوی وزارت متبوع ( مرکز سلامت محیط و کار ) در استان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fa-IR" sz="2400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fa-IR" sz="2400" dirty="0" smtClean="0">
                <a:solidFill>
                  <a:srgbClr val="FF0000"/>
                </a:solidFill>
                <a:cs typeface="B Badr" pitchFamily="2" charset="-78"/>
              </a:rPr>
              <a:t>3</a:t>
            </a:r>
            <a:r>
              <a:rPr lang="fa-IR" sz="2400" dirty="0" smtClean="0">
                <a:solidFill>
                  <a:srgbClr val="FF0000"/>
                </a:solidFill>
              </a:rPr>
              <a:t> – </a:t>
            </a:r>
            <a:r>
              <a:rPr lang="fa-IR" sz="2400" b="1" dirty="0" smtClean="0">
                <a:solidFill>
                  <a:srgbClr val="FF0000"/>
                </a:solidFill>
              </a:rPr>
              <a:t>مراکز بهداشت شهرستان ها</a:t>
            </a:r>
            <a:r>
              <a:rPr lang="fa-IR" sz="2400" dirty="0" smtClean="0">
                <a:solidFill>
                  <a:srgbClr val="FF0000"/>
                </a:solidFill>
              </a:rPr>
              <a:t> ( واحد بهداشت حرفه اي 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a-IR" sz="2400" dirty="0" smtClean="0">
                <a:solidFill>
                  <a:schemeClr val="bg1"/>
                </a:solidFill>
              </a:rPr>
              <a:t>    مسئول مستقیم نظارت بر بهداشت محیط کار و الزام كارفرمايان به اجراي آيين نامه ها ، دستورالعمل ها و ضوابط بهداشتي تعيين شده در راستاي حفظ و تامين سلامت کارگر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fa-IR" sz="2400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fa-IR" sz="2400" dirty="0" smtClean="0">
                <a:solidFill>
                  <a:srgbClr val="FF0000"/>
                </a:solidFill>
                <a:cs typeface="B Badr" pitchFamily="2" charset="-78"/>
              </a:rPr>
              <a:t>4</a:t>
            </a:r>
            <a:r>
              <a:rPr lang="fa-IR" sz="2400" dirty="0" smtClean="0">
                <a:solidFill>
                  <a:srgbClr val="FF0000"/>
                </a:solidFill>
              </a:rPr>
              <a:t> - </a:t>
            </a:r>
            <a:r>
              <a:rPr lang="fa-IR" sz="2400" b="1" dirty="0" smtClean="0">
                <a:solidFill>
                  <a:srgbClr val="FF0000"/>
                </a:solidFill>
              </a:rPr>
              <a:t>کمیته های حفاظت فنی و بهداشت کار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a-IR" sz="2400" dirty="0" smtClean="0">
                <a:solidFill>
                  <a:schemeClr val="bg1"/>
                </a:solidFill>
              </a:rPr>
              <a:t>  ( ماده </a:t>
            </a:r>
            <a:r>
              <a:rPr lang="fa-IR" sz="2400" dirty="0" smtClean="0">
                <a:solidFill>
                  <a:schemeClr val="bg1"/>
                </a:solidFill>
                <a:cs typeface="B Badr" pitchFamily="2" charset="-78"/>
              </a:rPr>
              <a:t>93</a:t>
            </a:r>
            <a:r>
              <a:rPr lang="fa-IR" sz="2400" dirty="0" smtClean="0">
                <a:solidFill>
                  <a:schemeClr val="bg1"/>
                </a:solidFill>
              </a:rPr>
              <a:t>قانون کار : به منظور جلب مشارکت کارگران و نظارت بر حسن اجرای مقررات حفاظتی و بهداشتی در محیط کار و پیشگیری از حوادث و بیماریها ، در کارگاههائی که وزارت کار و امور اجتماعی و وزارت بهداشت ، درمان و آموزش پزشکی تشخیص دهند کمیته حفاظت فنی و بهداشت کار تشکیل خواهد شد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fa-IR" sz="2000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fa-IR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fa-IR" sz="2400" dirty="0" smtClean="0">
                <a:solidFill>
                  <a:srgbClr val="FF0000"/>
                </a:solidFill>
              </a:rPr>
              <a:t> </a:t>
            </a:r>
            <a:r>
              <a:rPr lang="fa-IR" sz="2400" dirty="0" smtClean="0">
                <a:solidFill>
                  <a:srgbClr val="FF0000"/>
                </a:solidFill>
                <a:cs typeface="B Badr" pitchFamily="2" charset="-78"/>
              </a:rPr>
              <a:t>5</a:t>
            </a:r>
            <a:r>
              <a:rPr lang="fa-IR" sz="2400" dirty="0" smtClean="0">
                <a:solidFill>
                  <a:srgbClr val="FF0000"/>
                </a:solidFill>
              </a:rPr>
              <a:t> -  </a:t>
            </a:r>
            <a:r>
              <a:rPr lang="fa-IR" sz="2400" b="1" dirty="0" smtClean="0">
                <a:solidFill>
                  <a:srgbClr val="FF0000"/>
                </a:solidFill>
              </a:rPr>
              <a:t>مرکز بهداشت کار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  <a:defRPr/>
            </a:pPr>
            <a:endParaRPr lang="fa-IR" sz="2400" b="1" dirty="0" smtClean="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fa-IR" sz="2400" b="1" dirty="0" smtClean="0">
                <a:solidFill>
                  <a:srgbClr val="C00000"/>
                </a:solidFill>
                <a:cs typeface="B Badr" pitchFamily="2" charset="-78"/>
              </a:rPr>
              <a:t>6</a:t>
            </a:r>
            <a:r>
              <a:rPr lang="fa-IR" sz="2400" b="1" dirty="0" smtClean="0">
                <a:solidFill>
                  <a:srgbClr val="C00000"/>
                </a:solidFill>
              </a:rPr>
              <a:t> – </a:t>
            </a:r>
            <a:r>
              <a:rPr lang="fa-IR" b="1" dirty="0" smtClean="0">
                <a:solidFill>
                  <a:schemeClr val="bg1"/>
                </a:solidFill>
              </a:rPr>
              <a:t>خانه های بهداشت کارگری 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endParaRPr lang="fa-IR" sz="2400" b="1" dirty="0" smtClean="0">
              <a:solidFill>
                <a:srgbClr val="C00000"/>
              </a:solidFill>
            </a:endParaRP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fa-IR" sz="2400" b="1" dirty="0" smtClean="0">
                <a:solidFill>
                  <a:srgbClr val="C00000"/>
                </a:solidFill>
                <a:cs typeface="B Badr" pitchFamily="2" charset="-78"/>
              </a:rPr>
              <a:t>7</a:t>
            </a:r>
            <a:r>
              <a:rPr lang="fa-IR" sz="2400" b="1" dirty="0" smtClean="0">
                <a:solidFill>
                  <a:srgbClr val="C00000"/>
                </a:solidFill>
              </a:rPr>
              <a:t> – </a:t>
            </a:r>
            <a:r>
              <a:rPr lang="fa-IR" b="1" dirty="0" smtClean="0">
                <a:solidFill>
                  <a:schemeClr val="bg1"/>
                </a:solidFill>
              </a:rPr>
              <a:t>ایستگاه بهگر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a-IR" sz="2400" b="1" dirty="0" smtClean="0">
                <a:solidFill>
                  <a:srgbClr val="C00000"/>
                </a:solidFill>
              </a:rPr>
              <a:t>  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fa-IR" sz="2400" b="1" dirty="0" smtClean="0">
                <a:solidFill>
                  <a:srgbClr val="C00000"/>
                </a:solidFill>
                <a:cs typeface="B Badr" pitchFamily="2" charset="-78"/>
              </a:rPr>
              <a:t>8</a:t>
            </a:r>
            <a:r>
              <a:rPr lang="fa-IR" sz="2400" b="1" dirty="0" smtClean="0">
                <a:solidFill>
                  <a:srgbClr val="C00000"/>
                </a:solidFill>
              </a:rPr>
              <a:t> – </a:t>
            </a:r>
            <a:r>
              <a:rPr lang="fa-IR" b="1" dirty="0" smtClean="0">
                <a:solidFill>
                  <a:schemeClr val="bg1"/>
                </a:solidFill>
              </a:rPr>
              <a:t>آزمایشگاه بهداشت حرفه ای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endParaRPr lang="fa-IR" sz="2400" b="1" dirty="0" smtClean="0">
              <a:solidFill>
                <a:srgbClr val="C00000"/>
              </a:solidFill>
            </a:endParaRP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fa-IR" sz="2400" b="1" dirty="0" smtClean="0">
                <a:solidFill>
                  <a:srgbClr val="C00000"/>
                </a:solidFill>
                <a:cs typeface="B Badr" pitchFamily="2" charset="-78"/>
              </a:rPr>
              <a:t>9 – </a:t>
            </a:r>
            <a:r>
              <a:rPr lang="fa-IR" b="1" dirty="0" smtClean="0">
                <a:solidFill>
                  <a:schemeClr val="bg1"/>
                </a:solidFill>
              </a:rPr>
              <a:t>شرکتهای ارائه دهنده خدمات بهداشت حرفه ای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endParaRPr lang="fa-IR" sz="2400" b="1" dirty="0" smtClean="0">
              <a:solidFill>
                <a:srgbClr val="C00000"/>
              </a:solidFill>
            </a:endParaRPr>
          </a:p>
          <a:p>
            <a:pPr marL="457200" indent="-457200" eaLnBrk="1" hangingPunct="1">
              <a:buFont typeface="Wingdings" pitchFamily="2" charset="2"/>
              <a:buChar char="Ø"/>
              <a:defRPr/>
            </a:pPr>
            <a:r>
              <a:rPr lang="fa-IR" sz="2400" b="1" dirty="0" smtClean="0">
                <a:solidFill>
                  <a:srgbClr val="C00000"/>
                </a:solidFill>
              </a:rPr>
              <a:t>10 - </a:t>
            </a:r>
            <a:r>
              <a:rPr lang="fa-IR" b="1" dirty="0" smtClean="0">
                <a:solidFill>
                  <a:schemeClr val="bg1"/>
                </a:solidFill>
              </a:rPr>
              <a:t>تيم انجام دهنده معاينات سلامت شغلي 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fa-IR" sz="2400" b="1" dirty="0" smtClean="0">
                <a:solidFill>
                  <a:schemeClr val="bg1"/>
                </a:solidFill>
              </a:rPr>
              <a:t>مركز تخصصي طب كار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fa-IR" sz="2400" b="1" dirty="0" smtClean="0">
                <a:solidFill>
                  <a:schemeClr val="bg1"/>
                </a:solidFill>
              </a:rPr>
              <a:t>پزشك متخصص طب كار 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fa-IR" sz="2400" b="1" dirty="0" smtClean="0">
                <a:solidFill>
                  <a:schemeClr val="bg1"/>
                </a:solidFill>
              </a:rPr>
              <a:t>پزشك عمومي داراي كد و مجوز انجام معاينات سلامت شغلي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fa-IR" sz="2400" b="1" dirty="0" smtClean="0">
                <a:solidFill>
                  <a:schemeClr val="bg1"/>
                </a:solidFill>
              </a:rPr>
              <a:t>پزشك عمومي همكار مركز تخصصي و پزشك متخصص طب كار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Kimono</Template>
  <TotalTime>736</TotalTime>
  <Words>835</Words>
  <Application>Microsoft Office PowerPoint</Application>
  <PresentationFormat>On-screen Show (4:3)</PresentationFormat>
  <Paragraphs>77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بنام خدا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</dc:creator>
  <cp:lastModifiedBy>- hoda</cp:lastModifiedBy>
  <cp:revision>86</cp:revision>
  <dcterms:created xsi:type="dcterms:W3CDTF">2007-07-09T13:52:40Z</dcterms:created>
  <dcterms:modified xsi:type="dcterms:W3CDTF">2014-09-28T05:39:19Z</dcterms:modified>
</cp:coreProperties>
</file>